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
  </p:notesMasterIdLst>
  <p:sldIdLst>
    <p:sldId id="256" r:id="rId2"/>
    <p:sldId id="257" r:id="rId3"/>
    <p:sldId id="261" r:id="rId4"/>
    <p:sldId id="263" r:id="rId5"/>
    <p:sldId id="264" r:id="rId6"/>
  </p:sldIdLst>
  <p:sldSz cx="9144000" cy="5143500" type="screen16x9"/>
  <p:notesSz cx="6858000" cy="9144000"/>
  <p:embeddedFontLst>
    <p:embeddedFont>
      <p:font typeface="Calibri" panose="020F0502020204030204" pitchFamily="34" charset="0"/>
      <p:regular r:id="rId8"/>
      <p:bold r:id="rId9"/>
      <p:italic r:id="rId10"/>
      <p:boldItalic r:id="rId11"/>
    </p:embeddedFont>
    <p:embeddedFont>
      <p:font typeface="Caveat Brush" panose="020B0604020202020204" charset="0"/>
      <p:regular r:id="rId12"/>
    </p:embeddedFont>
    <p:embeddedFont>
      <p:font typeface="Patrick Hand" panose="020B0604020202020204" charset="0"/>
      <p:regular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353A"/>
    <a:srgbClr val="429C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2558C3-1C43-4897-A917-7B49E80302D7}">
  <a:tblStyle styleId="{CC2558C3-1C43-4897-A917-7B49E80302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Contribution</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88AB-4175-A140-7E0340C79C58}"/>
              </c:ext>
            </c:extLst>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MEET</c:v>
                </c:pt>
                <c:pt idx="1">
                  <c:v>MOHIT</c:v>
                </c:pt>
              </c:strCache>
            </c:str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88AB-4175-A140-7E0340C79C58}"/>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4843"/>
          <a:stretch/>
        </p:blipFill>
        <p:spPr>
          <a:xfrm>
            <a:off x="0" y="1412525"/>
            <a:ext cx="7443602" cy="2318450"/>
          </a:xfrm>
          <a:prstGeom prst="rect">
            <a:avLst/>
          </a:prstGeom>
          <a:noFill/>
          <a:ln>
            <a:noFill/>
          </a:ln>
        </p:spPr>
      </p:pic>
      <p:pic>
        <p:nvPicPr>
          <p:cNvPr id="11" name="Google Shape;11;p2"/>
          <p:cNvPicPr preferRelativeResize="0"/>
          <p:nvPr/>
        </p:nvPicPr>
        <p:blipFill>
          <a:blip r:embed="rId3">
            <a:alphaModFix amt="80000"/>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685800" y="1646275"/>
            <a:ext cx="5451900" cy="18510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l="5320"/>
          <a:stretch/>
        </p:blipFill>
        <p:spPr>
          <a:xfrm>
            <a:off x="0" y="357876"/>
            <a:ext cx="6655800" cy="975100"/>
          </a:xfrm>
          <a:prstGeom prst="rect">
            <a:avLst/>
          </a:prstGeom>
          <a:noFill/>
          <a:ln>
            <a:noFill/>
          </a:ln>
        </p:spPr>
      </p:pic>
      <p:pic>
        <p:nvPicPr>
          <p:cNvPr id="28" name="Google Shape;28;p5"/>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0" name="Google Shape;30;p5"/>
          <p:cNvSpPr txBox="1">
            <a:spLocks noGrp="1"/>
          </p:cNvSpPr>
          <p:nvPr>
            <p:ph type="body" idx="1"/>
          </p:nvPr>
        </p:nvSpPr>
        <p:spPr>
          <a:xfrm>
            <a:off x="457200" y="1499500"/>
            <a:ext cx="8229600" cy="3126900"/>
          </a:xfrm>
          <a:prstGeom prst="rect">
            <a:avLst/>
          </a:prstGeom>
        </p:spPr>
        <p:txBody>
          <a:bodyPr spcFirstLastPara="1" wrap="square" lIns="0" tIns="0" rIns="0" bIns="0" anchor="t" anchorCtr="0">
            <a:noAutofit/>
          </a:bodyPr>
          <a:lstStyle>
            <a:lvl1pPr marL="457200" lvl="0" indent="-342900" rtl="0">
              <a:spcBef>
                <a:spcPts val="600"/>
              </a:spcBef>
              <a:spcAft>
                <a:spcPts val="0"/>
              </a:spcAft>
              <a:buClr>
                <a:schemeClr val="lt2"/>
              </a:buClr>
              <a:buSzPts val="1800"/>
              <a:buChar char="✔"/>
              <a:defRPr/>
            </a:lvl1pPr>
            <a:lvl2pPr marL="914400" lvl="1" indent="-393700" rtl="0">
              <a:spcBef>
                <a:spcPts val="0"/>
              </a:spcBef>
              <a:spcAft>
                <a:spcPts val="0"/>
              </a:spcAft>
              <a:buSzPts val="2600"/>
              <a:buChar char="○"/>
              <a:defRPr/>
            </a:lvl2pPr>
            <a:lvl3pPr marL="1371600" lvl="2" indent="-393700" rtl="0">
              <a:spcBef>
                <a:spcPts val="0"/>
              </a:spcBef>
              <a:spcAft>
                <a:spcPts val="0"/>
              </a:spcAft>
              <a:buSzPts val="2600"/>
              <a:buChar char="■"/>
              <a:defRPr/>
            </a:lvl3pPr>
            <a:lvl4pPr marL="1828800" lvl="3" indent="-393700" rtl="0">
              <a:spcBef>
                <a:spcPts val="0"/>
              </a:spcBef>
              <a:spcAft>
                <a:spcPts val="0"/>
              </a:spcAft>
              <a:buSzPts val="2600"/>
              <a:buChar char="●"/>
              <a:defRPr/>
            </a:lvl4pPr>
            <a:lvl5pPr marL="2286000" lvl="4" indent="-393700" rtl="0">
              <a:spcBef>
                <a:spcPts val="0"/>
              </a:spcBef>
              <a:spcAft>
                <a:spcPts val="0"/>
              </a:spcAft>
              <a:buSzPts val="2600"/>
              <a:buChar char="○"/>
              <a:defRPr/>
            </a:lvl5pPr>
            <a:lvl6pPr marL="2743200" lvl="5" indent="-393700" rtl="0">
              <a:spcBef>
                <a:spcPts val="0"/>
              </a:spcBef>
              <a:spcAft>
                <a:spcPts val="0"/>
              </a:spcAft>
              <a:buSzPts val="2600"/>
              <a:buChar char="■"/>
              <a:defRPr/>
            </a:lvl6pPr>
            <a:lvl7pPr marL="3200400" lvl="6" indent="-393700" rtl="0">
              <a:spcBef>
                <a:spcPts val="0"/>
              </a:spcBef>
              <a:spcAft>
                <a:spcPts val="0"/>
              </a:spcAft>
              <a:buSzPts val="2600"/>
              <a:buChar char="●"/>
              <a:defRPr/>
            </a:lvl7pPr>
            <a:lvl8pPr marL="3657600" lvl="7" indent="-393700" rtl="0">
              <a:spcBef>
                <a:spcPts val="0"/>
              </a:spcBef>
              <a:spcAft>
                <a:spcPts val="0"/>
              </a:spcAft>
              <a:buSzPts val="2600"/>
              <a:buChar char="○"/>
              <a:defRPr/>
            </a:lvl8pPr>
            <a:lvl9pPr marL="4114800" lvl="8" indent="-393700" rtl="0">
              <a:spcBef>
                <a:spcPts val="0"/>
              </a:spcBef>
              <a:spcAft>
                <a:spcPts val="0"/>
              </a:spcAft>
              <a:buSzPts val="2600"/>
              <a:buChar char="■"/>
              <a:defRPr/>
            </a:lvl9pPr>
          </a:lstStyle>
          <a:p>
            <a:endParaRPr/>
          </a:p>
        </p:txBody>
      </p:sp>
      <p:sp>
        <p:nvSpPr>
          <p:cNvPr id="31" name="Google Shape;3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l="5320"/>
          <a:stretch/>
        </p:blipFill>
        <p:spPr>
          <a:xfrm>
            <a:off x="0" y="357876"/>
            <a:ext cx="6655800" cy="975100"/>
          </a:xfrm>
          <a:prstGeom prst="rect">
            <a:avLst/>
          </a:prstGeom>
          <a:noFill/>
          <a:ln>
            <a:noFill/>
          </a:ln>
        </p:spPr>
      </p:pic>
      <p:pic>
        <p:nvPicPr>
          <p:cNvPr id="41" name="Google Shape;41;p7"/>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42" name="Google Shape;42;p7"/>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3" name="Google Shape;43;p7"/>
          <p:cNvSpPr txBox="1">
            <a:spLocks noGrp="1"/>
          </p:cNvSpPr>
          <p:nvPr>
            <p:ph type="body" idx="1"/>
          </p:nvPr>
        </p:nvSpPr>
        <p:spPr>
          <a:xfrm>
            <a:off x="457200" y="1499500"/>
            <a:ext cx="3929700" cy="3126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44" name="Google Shape;44;p7"/>
          <p:cNvSpPr txBox="1">
            <a:spLocks noGrp="1"/>
          </p:cNvSpPr>
          <p:nvPr>
            <p:ph type="body" idx="2"/>
          </p:nvPr>
        </p:nvSpPr>
        <p:spPr>
          <a:xfrm>
            <a:off x="4757101" y="1499500"/>
            <a:ext cx="3929700" cy="3126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45" name="Google Shape;45;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l="5320"/>
          <a:stretch/>
        </p:blipFill>
        <p:spPr>
          <a:xfrm>
            <a:off x="0" y="357876"/>
            <a:ext cx="6655800" cy="975100"/>
          </a:xfrm>
          <a:prstGeom prst="rect">
            <a:avLst/>
          </a:prstGeom>
          <a:noFill/>
          <a:ln>
            <a:noFill/>
          </a:ln>
        </p:spPr>
      </p:pic>
      <p:pic>
        <p:nvPicPr>
          <p:cNvPr id="48" name="Google Shape;48;p8"/>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49" name="Google Shape;49;p8"/>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8"/>
          <p:cNvSpPr txBox="1">
            <a:spLocks noGrp="1"/>
          </p:cNvSpPr>
          <p:nvPr>
            <p:ph type="body" idx="1"/>
          </p:nvPr>
        </p:nvSpPr>
        <p:spPr>
          <a:xfrm>
            <a:off x="457200" y="1499500"/>
            <a:ext cx="2520300" cy="31269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51" name="Google Shape;51;p8"/>
          <p:cNvSpPr txBox="1">
            <a:spLocks noGrp="1"/>
          </p:cNvSpPr>
          <p:nvPr>
            <p:ph type="body" idx="2"/>
          </p:nvPr>
        </p:nvSpPr>
        <p:spPr>
          <a:xfrm>
            <a:off x="3311850" y="1499500"/>
            <a:ext cx="2520300" cy="31269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52" name="Google Shape;52;p8"/>
          <p:cNvSpPr txBox="1">
            <a:spLocks noGrp="1"/>
          </p:cNvSpPr>
          <p:nvPr>
            <p:ph type="body" idx="3"/>
          </p:nvPr>
        </p:nvSpPr>
        <p:spPr>
          <a:xfrm>
            <a:off x="6166500" y="1499500"/>
            <a:ext cx="2520300" cy="31269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53" name="Google Shape;5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2"/>
            </a:gs>
            <a:gs pos="100000">
              <a:schemeClr val="accent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65250"/>
            <a:ext cx="5868600" cy="7518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1pPr>
            <a:lvl2pPr lvl="1"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2pPr>
            <a:lvl3pPr lvl="2"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3pPr>
            <a:lvl4pPr lvl="3"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4pPr>
            <a:lvl5pPr lvl="4"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5pPr>
            <a:lvl6pPr lvl="5"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6pPr>
            <a:lvl7pPr lvl="6"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7pPr>
            <a:lvl8pPr lvl="7"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8pPr>
            <a:lvl9pPr lvl="8"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9pPr>
          </a:lstStyle>
          <a:p>
            <a:endParaRPr/>
          </a:p>
        </p:txBody>
      </p:sp>
      <p:sp>
        <p:nvSpPr>
          <p:cNvPr id="7" name="Google Shape;7;p1"/>
          <p:cNvSpPr txBox="1">
            <a:spLocks noGrp="1"/>
          </p:cNvSpPr>
          <p:nvPr>
            <p:ph type="body" idx="1"/>
          </p:nvPr>
        </p:nvSpPr>
        <p:spPr>
          <a:xfrm>
            <a:off x="457200" y="1499500"/>
            <a:ext cx="8229600" cy="3126900"/>
          </a:xfrm>
          <a:prstGeom prst="rect">
            <a:avLst/>
          </a:prstGeom>
          <a:noFill/>
          <a:ln>
            <a:noFill/>
          </a:ln>
          <a:effectLst>
            <a:outerShdw blurRad="42863" dist="9525" dir="5400000" algn="bl" rotWithShape="0">
              <a:schemeClr val="dk1">
                <a:alpha val="20000"/>
              </a:schemeClr>
            </a:outerShdw>
          </a:effectLst>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dk1"/>
              </a:buClr>
              <a:buSzPts val="1800"/>
              <a:buFont typeface="Patrick Hand"/>
              <a:buChar char="✔"/>
              <a:defRPr sz="2600">
                <a:solidFill>
                  <a:schemeClr val="lt1"/>
                </a:solidFill>
                <a:latin typeface="Patrick Hand"/>
                <a:ea typeface="Patrick Hand"/>
                <a:cs typeface="Patrick Hand"/>
                <a:sym typeface="Patrick Hand"/>
              </a:defRPr>
            </a:lvl1pPr>
            <a:lvl2pPr marL="914400" lvl="1"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2pPr>
            <a:lvl3pPr marL="1371600" lvl="2"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3pPr>
            <a:lvl4pPr marL="1828800" lvl="3"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4pPr>
            <a:lvl5pPr marL="2286000" lvl="4"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5pPr>
            <a:lvl6pPr marL="2743200" lvl="5"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6pPr>
            <a:lvl7pPr marL="3200400" lvl="6"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7pPr>
            <a:lvl8pPr marL="3657600" lvl="7"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8pPr>
            <a:lvl9pPr marL="4114800" lvl="8"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1"/>
                </a:solidFill>
                <a:latin typeface="Caveat Brush"/>
                <a:ea typeface="Caveat Brush"/>
                <a:cs typeface="Caveat Brush"/>
                <a:sym typeface="Caveat Brush"/>
              </a:defRPr>
            </a:lvl1pPr>
            <a:lvl2pPr lvl="1" algn="r" rtl="0">
              <a:buNone/>
              <a:defRPr sz="1300">
                <a:solidFill>
                  <a:schemeClr val="dk1"/>
                </a:solidFill>
                <a:latin typeface="Caveat Brush"/>
                <a:ea typeface="Caveat Brush"/>
                <a:cs typeface="Caveat Brush"/>
                <a:sym typeface="Caveat Brush"/>
              </a:defRPr>
            </a:lvl2pPr>
            <a:lvl3pPr lvl="2" algn="r" rtl="0">
              <a:buNone/>
              <a:defRPr sz="1300">
                <a:solidFill>
                  <a:schemeClr val="dk1"/>
                </a:solidFill>
                <a:latin typeface="Caveat Brush"/>
                <a:ea typeface="Caveat Brush"/>
                <a:cs typeface="Caveat Brush"/>
                <a:sym typeface="Caveat Brush"/>
              </a:defRPr>
            </a:lvl3pPr>
            <a:lvl4pPr lvl="3" algn="r" rtl="0">
              <a:buNone/>
              <a:defRPr sz="1300">
                <a:solidFill>
                  <a:schemeClr val="dk1"/>
                </a:solidFill>
                <a:latin typeface="Caveat Brush"/>
                <a:ea typeface="Caveat Brush"/>
                <a:cs typeface="Caveat Brush"/>
                <a:sym typeface="Caveat Brush"/>
              </a:defRPr>
            </a:lvl4pPr>
            <a:lvl5pPr lvl="4" algn="r" rtl="0">
              <a:buNone/>
              <a:defRPr sz="1300">
                <a:solidFill>
                  <a:schemeClr val="dk1"/>
                </a:solidFill>
                <a:latin typeface="Caveat Brush"/>
                <a:ea typeface="Caveat Brush"/>
                <a:cs typeface="Caveat Brush"/>
                <a:sym typeface="Caveat Brush"/>
              </a:defRPr>
            </a:lvl5pPr>
            <a:lvl6pPr lvl="5" algn="r" rtl="0">
              <a:buNone/>
              <a:defRPr sz="1300">
                <a:solidFill>
                  <a:schemeClr val="dk1"/>
                </a:solidFill>
                <a:latin typeface="Caveat Brush"/>
                <a:ea typeface="Caveat Brush"/>
                <a:cs typeface="Caveat Brush"/>
                <a:sym typeface="Caveat Brush"/>
              </a:defRPr>
            </a:lvl6pPr>
            <a:lvl7pPr lvl="6" algn="r" rtl="0">
              <a:buNone/>
              <a:defRPr sz="1300">
                <a:solidFill>
                  <a:schemeClr val="dk1"/>
                </a:solidFill>
                <a:latin typeface="Caveat Brush"/>
                <a:ea typeface="Caveat Brush"/>
                <a:cs typeface="Caveat Brush"/>
                <a:sym typeface="Caveat Brush"/>
              </a:defRPr>
            </a:lvl7pPr>
            <a:lvl8pPr lvl="7" algn="r" rtl="0">
              <a:buNone/>
              <a:defRPr sz="1300">
                <a:solidFill>
                  <a:schemeClr val="dk1"/>
                </a:solidFill>
                <a:latin typeface="Caveat Brush"/>
                <a:ea typeface="Caveat Brush"/>
                <a:cs typeface="Caveat Brush"/>
                <a:sym typeface="Caveat Brush"/>
              </a:defRPr>
            </a:lvl8pPr>
            <a:lvl9pPr lvl="8" algn="r" rtl="0">
              <a:buNone/>
              <a:defRPr sz="1300">
                <a:solidFill>
                  <a:schemeClr val="dk1"/>
                </a:solidFill>
                <a:latin typeface="Caveat Brush"/>
                <a:ea typeface="Caveat Brush"/>
                <a:cs typeface="Caveat Brush"/>
                <a:sym typeface="Caveat Bru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a:off x="127591" y="1646275"/>
            <a:ext cx="6010109" cy="1851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solidFill>
                  <a:schemeClr val="accent1">
                    <a:lumMod val="75000"/>
                  </a:schemeClr>
                </a:solidFill>
              </a:rPr>
              <a:t>AP</a:t>
            </a:r>
            <a:r>
              <a:rPr lang="en-IN" dirty="0"/>
              <a:t> </a:t>
            </a:r>
            <a:r>
              <a:rPr lang="en-IN" dirty="0">
                <a:solidFill>
                  <a:srgbClr val="FFFF00"/>
                </a:solidFill>
              </a:rPr>
              <a:t>PROJECT</a:t>
            </a:r>
            <a:br>
              <a:rPr lang="en-IN" dirty="0"/>
            </a:br>
            <a:r>
              <a:rPr lang="en-IN" dirty="0">
                <a:solidFill>
                  <a:schemeClr val="accent1">
                    <a:lumMod val="60000"/>
                    <a:lumOff val="40000"/>
                  </a:schemeClr>
                </a:solidFill>
              </a:rPr>
              <a:t>TITLE</a:t>
            </a:r>
            <a:r>
              <a:rPr lang="en-IN" dirty="0">
                <a:solidFill>
                  <a:srgbClr val="0C353A"/>
                </a:solidFill>
              </a:rPr>
              <a:t>:</a:t>
            </a:r>
            <a:r>
              <a:rPr lang="en-IN" dirty="0"/>
              <a:t> </a:t>
            </a:r>
            <a:r>
              <a:rPr lang="en-IN" dirty="0">
                <a:solidFill>
                  <a:srgbClr val="429CB8"/>
                </a:solidFill>
              </a:rPr>
              <a:t>COLOR</a:t>
            </a:r>
            <a:r>
              <a:rPr lang="en-IN" dirty="0"/>
              <a:t> SWITCH</a:t>
            </a:r>
          </a:p>
        </p:txBody>
      </p:sp>
      <p:sp>
        <p:nvSpPr>
          <p:cNvPr id="2" name="Rectangle 1">
            <a:extLst>
              <a:ext uri="{FF2B5EF4-FFF2-40B4-BE49-F238E27FC236}">
                <a16:creationId xmlns:a16="http://schemas.microsoft.com/office/drawing/2014/main" id="{5C5BF86D-3095-44B5-B2B5-355B7D686CDE}"/>
              </a:ext>
            </a:extLst>
          </p:cNvPr>
          <p:cNvSpPr/>
          <p:nvPr/>
        </p:nvSpPr>
        <p:spPr>
          <a:xfrm>
            <a:off x="0" y="4569342"/>
            <a:ext cx="4267200" cy="574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i="1" dirty="0">
              <a:solidFill>
                <a:schemeClr val="tx1"/>
              </a:solidFill>
              <a:latin typeface="Caveat Brush" panose="020B0604020202020204" charset="0"/>
            </a:endParaRPr>
          </a:p>
          <a:p>
            <a:endParaRPr lang="en-IN" i="1" dirty="0">
              <a:solidFill>
                <a:schemeClr val="tx1"/>
              </a:solidFill>
              <a:latin typeface="Caveat Brush" panose="020B0604020202020204" charset="0"/>
            </a:endParaRPr>
          </a:p>
          <a:p>
            <a:r>
              <a:rPr lang="en-IN" i="1" dirty="0">
                <a:solidFill>
                  <a:schemeClr val="tx1"/>
                </a:solidFill>
                <a:latin typeface="Caveat Brush" panose="020B0604020202020204" charset="0"/>
              </a:rPr>
              <a:t>DEVELOPED BY: MOHIT BHAR (2109256) mohit19256@iiitd.ac.in</a:t>
            </a:r>
          </a:p>
          <a:p>
            <a:r>
              <a:rPr lang="en-IN" i="1" dirty="0">
                <a:solidFill>
                  <a:schemeClr val="tx1"/>
                </a:solidFill>
                <a:latin typeface="Caveat Brush" panose="020B0604020202020204" charset="0"/>
              </a:rPr>
              <a:t>	  MEET MODI (2019435)  meet19435@iiitd.ac.in </a:t>
            </a:r>
          </a:p>
          <a:p>
            <a:endParaRPr lang="en-IN" i="1" dirty="0">
              <a:latin typeface="Caveat Brush"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700006" scaled="0"/>
        </a:gradFill>
        <a:effectLst/>
      </p:bgPr>
    </p:bg>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0" y="436896"/>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solidFill>
                  <a:schemeClr val="accent1">
                    <a:lumMod val="75000"/>
                  </a:schemeClr>
                </a:solidFill>
              </a:rPr>
              <a:t>Brief</a:t>
            </a:r>
            <a:r>
              <a:rPr lang="en-IN" dirty="0"/>
              <a:t> </a:t>
            </a:r>
            <a:r>
              <a:rPr lang="en-IN" dirty="0">
                <a:solidFill>
                  <a:srgbClr val="FFFF00"/>
                </a:solidFill>
              </a:rPr>
              <a:t>Introduction</a:t>
            </a:r>
            <a:r>
              <a:rPr lang="en-IN" dirty="0"/>
              <a:t> </a:t>
            </a:r>
            <a:r>
              <a:rPr lang="en-IN" dirty="0">
                <a:solidFill>
                  <a:srgbClr val="429CB8"/>
                </a:solidFill>
              </a:rPr>
              <a:t>to the</a:t>
            </a:r>
            <a:r>
              <a:rPr lang="en-IN" dirty="0"/>
              <a:t> </a:t>
            </a:r>
            <a:r>
              <a:rPr lang="en-IN" dirty="0">
                <a:solidFill>
                  <a:schemeClr val="accent1">
                    <a:lumMod val="60000"/>
                    <a:lumOff val="40000"/>
                  </a:schemeClr>
                </a:solidFill>
              </a:rPr>
              <a:t>Game</a:t>
            </a:r>
            <a:endParaRPr dirty="0">
              <a:solidFill>
                <a:schemeClr val="accent1">
                  <a:lumMod val="60000"/>
                  <a:lumOff val="40000"/>
                </a:schemeClr>
              </a:solidFill>
            </a:endParaRPr>
          </a:p>
        </p:txBody>
      </p:sp>
      <p:sp>
        <p:nvSpPr>
          <p:cNvPr id="83" name="Google Shape;83;p14"/>
          <p:cNvSpPr txBox="1">
            <a:spLocks noGrp="1"/>
          </p:cNvSpPr>
          <p:nvPr>
            <p:ph type="body" idx="1"/>
          </p:nvPr>
        </p:nvSpPr>
        <p:spPr>
          <a:xfrm>
            <a:off x="114715" y="1364820"/>
            <a:ext cx="5052708" cy="3643951"/>
          </a:xfrm>
          <a:prstGeom prst="rect">
            <a:avLst/>
          </a:prstGeom>
        </p:spPr>
        <p:txBody>
          <a:bodyPr spcFirstLastPara="1" wrap="square" lIns="0" tIns="0" rIns="0" bIns="0" anchor="t" anchorCtr="0">
            <a:noAutofit/>
          </a:bodyPr>
          <a:lstStyle/>
          <a:p>
            <a:pPr marL="0" lvl="0" indent="0" algn="ctr" rtl="0">
              <a:spcBef>
                <a:spcPts val="600"/>
              </a:spcBef>
              <a:spcAft>
                <a:spcPts val="0"/>
              </a:spcAft>
              <a:buClr>
                <a:schemeClr val="dk1"/>
              </a:buClr>
              <a:buSzPts val="1100"/>
              <a:buFont typeface="Arial"/>
              <a:buNone/>
            </a:pPr>
            <a:r>
              <a:rPr lang="en-IN" sz="1500" dirty="0">
                <a:solidFill>
                  <a:schemeClr val="bg1"/>
                </a:solidFill>
              </a:rPr>
              <a:t>ABOUT THE GAME</a:t>
            </a:r>
          </a:p>
          <a:p>
            <a:pPr marL="0" lvl="0" indent="0" algn="l" rtl="0">
              <a:spcBef>
                <a:spcPts val="600"/>
              </a:spcBef>
              <a:spcAft>
                <a:spcPts val="0"/>
              </a:spcAft>
              <a:buClr>
                <a:schemeClr val="dk1"/>
              </a:buClr>
              <a:buSzPts val="1100"/>
              <a:buFont typeface="Arial"/>
              <a:buNone/>
            </a:pPr>
            <a:r>
              <a:rPr lang="en-IN" sz="1500" dirty="0">
                <a:solidFill>
                  <a:schemeClr val="bg1"/>
                </a:solidFill>
              </a:rPr>
              <a:t>Colour Switch is  mini Game that has Multi-coloured geometric shapes and player used the #W# key to bounce the ball upward through the shape’s matching colours. The score is increased when player collects a star.</a:t>
            </a:r>
          </a:p>
          <a:p>
            <a:pPr marL="0" lvl="0" indent="0" algn="l" rtl="0">
              <a:spcBef>
                <a:spcPts val="600"/>
              </a:spcBef>
              <a:spcAft>
                <a:spcPts val="0"/>
              </a:spcAft>
              <a:buClr>
                <a:schemeClr val="dk1"/>
              </a:buClr>
              <a:buSzPts val="1100"/>
              <a:buFont typeface="Arial"/>
              <a:buNone/>
            </a:pPr>
            <a:r>
              <a:rPr lang="en-IN" sz="1500" dirty="0">
                <a:solidFill>
                  <a:schemeClr val="bg1"/>
                </a:solidFill>
              </a:rPr>
              <a:t>After the player hits an obstacle with different colour, it leads to the end of game but the player can use the stars collected to respawn the ball and it would lead to deduction of the score. It also has colour switcher which changes the colour of the ball randomly. </a:t>
            </a:r>
          </a:p>
          <a:p>
            <a:pPr marL="0" lvl="0" indent="0" algn="l" rtl="0">
              <a:spcBef>
                <a:spcPts val="600"/>
              </a:spcBef>
              <a:spcAft>
                <a:spcPts val="0"/>
              </a:spcAft>
              <a:buClr>
                <a:schemeClr val="dk1"/>
              </a:buClr>
              <a:buSzPts val="1100"/>
              <a:buFont typeface="Arial"/>
              <a:buNone/>
            </a:pPr>
            <a:r>
              <a:rPr lang="en-IN" sz="1500" dirty="0">
                <a:solidFill>
                  <a:schemeClr val="bg1"/>
                </a:solidFill>
              </a:rPr>
              <a:t>It also has Save game option which can be used to save the current game and can be loaded from the main menu. It helps to save the user progress. User can also restart the Game with the option provided.</a:t>
            </a:r>
          </a:p>
        </p:txBody>
      </p:sp>
      <p:sp>
        <p:nvSpPr>
          <p:cNvPr id="85" name="Google Shape;85;p14"/>
          <p:cNvSpPr txBox="1">
            <a:spLocks noGrp="1"/>
          </p:cNvSpPr>
          <p:nvPr>
            <p:ph type="sldNum" idx="12"/>
          </p:nvPr>
        </p:nvSpPr>
        <p:spPr>
          <a:xfrm>
            <a:off x="8480584" y="4749851"/>
            <a:ext cx="542914"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7" name="Google Shape;83;p14">
            <a:extLst>
              <a:ext uri="{FF2B5EF4-FFF2-40B4-BE49-F238E27FC236}">
                <a16:creationId xmlns:a16="http://schemas.microsoft.com/office/drawing/2014/main" id="{5EC07873-5F64-4C03-B05E-71C01D542BBF}"/>
              </a:ext>
            </a:extLst>
          </p:cNvPr>
          <p:cNvSpPr txBox="1">
            <a:spLocks/>
          </p:cNvSpPr>
          <p:nvPr/>
        </p:nvSpPr>
        <p:spPr>
          <a:xfrm>
            <a:off x="5550195" y="1313641"/>
            <a:ext cx="3473303" cy="3643951"/>
          </a:xfrm>
          <a:prstGeom prst="rect">
            <a:avLst/>
          </a:prstGeom>
          <a:noFill/>
          <a:ln>
            <a:noFill/>
          </a:ln>
          <a:effectLst>
            <a:outerShdw blurRad="42863" dist="9525"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dk1"/>
              </a:buClr>
              <a:buSzPts val="2400"/>
              <a:buFont typeface="Patrick Hand"/>
              <a:buChar char="✔"/>
              <a:defRPr sz="2400" b="0" i="0" u="none" strike="noStrike" cap="none">
                <a:solidFill>
                  <a:schemeClr val="lt1"/>
                </a:solidFill>
                <a:latin typeface="Patrick Hand"/>
                <a:ea typeface="Patrick Hand"/>
                <a:cs typeface="Patrick Hand"/>
                <a:sym typeface="Patrick Hand"/>
              </a:defRPr>
            </a:lvl1pPr>
            <a:lvl2pPr marL="914400" marR="0" lvl="1" indent="-381000" algn="l" rtl="0">
              <a:lnSpc>
                <a:spcPct val="115000"/>
              </a:lnSpc>
              <a:spcBef>
                <a:spcPts val="0"/>
              </a:spcBef>
              <a:spcAft>
                <a:spcPts val="0"/>
              </a:spcAft>
              <a:buClr>
                <a:schemeClr val="lt1"/>
              </a:buClr>
              <a:buSzPts val="2400"/>
              <a:buFont typeface="Patrick Hand"/>
              <a:buChar char="○"/>
              <a:defRPr sz="2400" b="0" i="0" u="none" strike="noStrike" cap="none">
                <a:solidFill>
                  <a:schemeClr val="lt1"/>
                </a:solidFill>
                <a:latin typeface="Patrick Hand"/>
                <a:ea typeface="Patrick Hand"/>
                <a:cs typeface="Patrick Hand"/>
                <a:sym typeface="Patrick Hand"/>
              </a:defRPr>
            </a:lvl2pPr>
            <a:lvl3pPr marL="1371600" marR="0" lvl="2" indent="-381000" algn="l" rtl="0">
              <a:lnSpc>
                <a:spcPct val="115000"/>
              </a:lnSpc>
              <a:spcBef>
                <a:spcPts val="0"/>
              </a:spcBef>
              <a:spcAft>
                <a:spcPts val="0"/>
              </a:spcAft>
              <a:buClr>
                <a:schemeClr val="lt1"/>
              </a:buClr>
              <a:buSzPts val="2400"/>
              <a:buFont typeface="Patrick Hand"/>
              <a:buChar char="■"/>
              <a:defRPr sz="2400" b="0" i="0" u="none" strike="noStrike" cap="none">
                <a:solidFill>
                  <a:schemeClr val="lt1"/>
                </a:solidFill>
                <a:latin typeface="Patrick Hand"/>
                <a:ea typeface="Patrick Hand"/>
                <a:cs typeface="Patrick Hand"/>
                <a:sym typeface="Patrick Hand"/>
              </a:defRPr>
            </a:lvl3pPr>
            <a:lvl4pPr marL="1828800" marR="0" lvl="3" indent="-381000" algn="l" rtl="0">
              <a:lnSpc>
                <a:spcPct val="115000"/>
              </a:lnSpc>
              <a:spcBef>
                <a:spcPts val="0"/>
              </a:spcBef>
              <a:spcAft>
                <a:spcPts val="0"/>
              </a:spcAft>
              <a:buClr>
                <a:schemeClr val="lt1"/>
              </a:buClr>
              <a:buSzPts val="2400"/>
              <a:buFont typeface="Patrick Hand"/>
              <a:buChar char="●"/>
              <a:defRPr sz="2400" b="0" i="0" u="none" strike="noStrike" cap="none">
                <a:solidFill>
                  <a:schemeClr val="lt1"/>
                </a:solidFill>
                <a:latin typeface="Patrick Hand"/>
                <a:ea typeface="Patrick Hand"/>
                <a:cs typeface="Patrick Hand"/>
                <a:sym typeface="Patrick Hand"/>
              </a:defRPr>
            </a:lvl4pPr>
            <a:lvl5pPr marL="2286000" marR="0" lvl="4" indent="-381000" algn="l" rtl="0">
              <a:lnSpc>
                <a:spcPct val="115000"/>
              </a:lnSpc>
              <a:spcBef>
                <a:spcPts val="0"/>
              </a:spcBef>
              <a:spcAft>
                <a:spcPts val="0"/>
              </a:spcAft>
              <a:buClr>
                <a:schemeClr val="lt1"/>
              </a:buClr>
              <a:buSzPts val="2400"/>
              <a:buFont typeface="Patrick Hand"/>
              <a:buChar char="○"/>
              <a:defRPr sz="2400" b="0" i="0" u="none" strike="noStrike" cap="none">
                <a:solidFill>
                  <a:schemeClr val="lt1"/>
                </a:solidFill>
                <a:latin typeface="Patrick Hand"/>
                <a:ea typeface="Patrick Hand"/>
                <a:cs typeface="Patrick Hand"/>
                <a:sym typeface="Patrick Hand"/>
              </a:defRPr>
            </a:lvl5pPr>
            <a:lvl6pPr marL="2743200" marR="0" lvl="5" indent="-381000" algn="l" rtl="0">
              <a:lnSpc>
                <a:spcPct val="115000"/>
              </a:lnSpc>
              <a:spcBef>
                <a:spcPts val="0"/>
              </a:spcBef>
              <a:spcAft>
                <a:spcPts val="0"/>
              </a:spcAft>
              <a:buClr>
                <a:schemeClr val="lt1"/>
              </a:buClr>
              <a:buSzPts val="2400"/>
              <a:buFont typeface="Patrick Hand"/>
              <a:buChar char="■"/>
              <a:defRPr sz="2400" b="0" i="0" u="none" strike="noStrike" cap="none">
                <a:solidFill>
                  <a:schemeClr val="lt1"/>
                </a:solidFill>
                <a:latin typeface="Patrick Hand"/>
                <a:ea typeface="Patrick Hand"/>
                <a:cs typeface="Patrick Hand"/>
                <a:sym typeface="Patrick Hand"/>
              </a:defRPr>
            </a:lvl6pPr>
            <a:lvl7pPr marL="3200400" marR="0" lvl="6" indent="-381000" algn="l" rtl="0">
              <a:lnSpc>
                <a:spcPct val="115000"/>
              </a:lnSpc>
              <a:spcBef>
                <a:spcPts val="0"/>
              </a:spcBef>
              <a:spcAft>
                <a:spcPts val="0"/>
              </a:spcAft>
              <a:buClr>
                <a:schemeClr val="lt1"/>
              </a:buClr>
              <a:buSzPts val="2400"/>
              <a:buFont typeface="Patrick Hand"/>
              <a:buChar char="●"/>
              <a:defRPr sz="2400" b="0" i="0" u="none" strike="noStrike" cap="none">
                <a:solidFill>
                  <a:schemeClr val="lt1"/>
                </a:solidFill>
                <a:latin typeface="Patrick Hand"/>
                <a:ea typeface="Patrick Hand"/>
                <a:cs typeface="Patrick Hand"/>
                <a:sym typeface="Patrick Hand"/>
              </a:defRPr>
            </a:lvl7pPr>
            <a:lvl8pPr marL="3657600" marR="0" lvl="7" indent="-381000" algn="l" rtl="0">
              <a:lnSpc>
                <a:spcPct val="115000"/>
              </a:lnSpc>
              <a:spcBef>
                <a:spcPts val="0"/>
              </a:spcBef>
              <a:spcAft>
                <a:spcPts val="0"/>
              </a:spcAft>
              <a:buClr>
                <a:schemeClr val="lt1"/>
              </a:buClr>
              <a:buSzPts val="2400"/>
              <a:buFont typeface="Patrick Hand"/>
              <a:buChar char="○"/>
              <a:defRPr sz="2400" b="0" i="0" u="none" strike="noStrike" cap="none">
                <a:solidFill>
                  <a:schemeClr val="lt1"/>
                </a:solidFill>
                <a:latin typeface="Patrick Hand"/>
                <a:ea typeface="Patrick Hand"/>
                <a:cs typeface="Patrick Hand"/>
                <a:sym typeface="Patrick Hand"/>
              </a:defRPr>
            </a:lvl8pPr>
            <a:lvl9pPr marL="4114800" marR="0" lvl="8" indent="-381000" algn="l" rtl="0">
              <a:lnSpc>
                <a:spcPct val="115000"/>
              </a:lnSpc>
              <a:spcBef>
                <a:spcPts val="0"/>
              </a:spcBef>
              <a:spcAft>
                <a:spcPts val="0"/>
              </a:spcAft>
              <a:buClr>
                <a:schemeClr val="lt1"/>
              </a:buClr>
              <a:buSzPts val="2400"/>
              <a:buFont typeface="Patrick Hand"/>
              <a:buChar char="■"/>
              <a:defRPr sz="2400" b="0" i="0" u="none" strike="noStrike" cap="none">
                <a:solidFill>
                  <a:schemeClr val="lt1"/>
                </a:solidFill>
                <a:latin typeface="Patrick Hand"/>
                <a:ea typeface="Patrick Hand"/>
                <a:cs typeface="Patrick Hand"/>
                <a:sym typeface="Patrick Hand"/>
              </a:defRPr>
            </a:lvl9pPr>
          </a:lstStyle>
          <a:p>
            <a:pPr marL="0" indent="0" algn="ctr">
              <a:buSzPts val="1100"/>
              <a:buFont typeface="Arial"/>
              <a:buNone/>
            </a:pPr>
            <a:r>
              <a:rPr lang="en-IN" sz="1500" dirty="0">
                <a:solidFill>
                  <a:schemeClr val="bg1"/>
                </a:solidFill>
              </a:rPr>
              <a:t>HOW TO PLAY</a:t>
            </a:r>
          </a:p>
          <a:p>
            <a:pPr marL="0" indent="0">
              <a:buSzPts val="1100"/>
              <a:buFont typeface="Arial"/>
              <a:buNone/>
            </a:pPr>
            <a:r>
              <a:rPr lang="en-IN" sz="1500" dirty="0">
                <a:solidFill>
                  <a:schemeClr val="bg1"/>
                </a:solidFill>
              </a:rPr>
              <a:t>The Game is very easy to play and with simple understanding it can be grasped. </a:t>
            </a:r>
          </a:p>
          <a:p>
            <a:pPr marL="0" indent="0">
              <a:buSzPts val="1100"/>
              <a:buFont typeface="Arial"/>
              <a:buNone/>
            </a:pPr>
            <a:r>
              <a:rPr lang="en-IN" sz="1500" dirty="0">
                <a:solidFill>
                  <a:schemeClr val="bg1"/>
                </a:solidFill>
              </a:rPr>
              <a:t>The W key on the key board is used to keep the ball afloat and failure to do so might result in ball colliding with the obstacle or hitting the boundary of the Game. In either case the game is Over. </a:t>
            </a:r>
          </a:p>
          <a:p>
            <a:pPr marL="0" indent="0">
              <a:buSzPts val="1100"/>
              <a:buFont typeface="Arial"/>
              <a:buNone/>
            </a:pPr>
            <a:r>
              <a:rPr lang="en-IN" sz="1500" dirty="0">
                <a:solidFill>
                  <a:schemeClr val="bg1"/>
                </a:solidFill>
              </a:rPr>
              <a:t>The pause menu in the Game has resume game, save game and  exit to main menu option.</a:t>
            </a:r>
          </a:p>
          <a:p>
            <a:pPr marL="0" indent="0">
              <a:buSzPts val="1100"/>
              <a:buFont typeface="Arial"/>
              <a:buNone/>
            </a:pPr>
            <a:r>
              <a:rPr lang="en-IN" sz="1500" dirty="0">
                <a:solidFill>
                  <a:schemeClr val="bg1"/>
                </a:solidFill>
              </a:rPr>
              <a:t>Game over screen has restart game, continue using stars, and exit option.</a:t>
            </a:r>
          </a:p>
          <a:p>
            <a:pPr marL="0" indent="0">
              <a:buSzPts val="1100"/>
              <a:buFont typeface="Arial"/>
              <a:buNone/>
            </a:pPr>
            <a:r>
              <a:rPr lang="en-IN" sz="1500" dirty="0">
                <a:solidFill>
                  <a:schemeClr val="bg1"/>
                </a:solidFill>
              </a:rPr>
              <a:t>These buttons has respective functions as the name suggests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6"/>
            </a:gs>
          </a:gsLst>
          <a:lin ang="2700006" scaled="0"/>
        </a:grad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60251" y="51710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solidFill>
                  <a:srgbClr val="7030A0"/>
                </a:solidFill>
              </a:rPr>
              <a:t>Glimpse</a:t>
            </a:r>
            <a:r>
              <a:rPr lang="en-IN" dirty="0"/>
              <a:t> </a:t>
            </a:r>
            <a:r>
              <a:rPr lang="en-IN" dirty="0">
                <a:solidFill>
                  <a:srgbClr val="FFFF00"/>
                </a:solidFill>
              </a:rPr>
              <a:t>of</a:t>
            </a:r>
            <a:r>
              <a:rPr lang="en-IN" dirty="0"/>
              <a:t> </a:t>
            </a:r>
            <a:r>
              <a:rPr lang="en-IN" dirty="0">
                <a:solidFill>
                  <a:srgbClr val="429CB8"/>
                </a:solidFill>
              </a:rPr>
              <a:t>the</a:t>
            </a:r>
            <a:r>
              <a:rPr lang="en-IN" dirty="0"/>
              <a:t> </a:t>
            </a:r>
            <a:r>
              <a:rPr lang="en-IN" dirty="0">
                <a:solidFill>
                  <a:schemeClr val="accent1">
                    <a:lumMod val="60000"/>
                    <a:lumOff val="40000"/>
                  </a:schemeClr>
                </a:solidFill>
              </a:rPr>
              <a:t>Game</a:t>
            </a:r>
            <a:endParaRPr dirty="0">
              <a:solidFill>
                <a:schemeClr val="accent1">
                  <a:lumMod val="60000"/>
                  <a:lumOff val="40000"/>
                </a:schemeClr>
              </a:solidFill>
            </a:endParaRPr>
          </a:p>
        </p:txBody>
      </p:sp>
      <p:sp>
        <p:nvSpPr>
          <p:cNvPr id="115" name="Google Shape;11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7" name="Google Shape;319;p34">
            <a:extLst>
              <a:ext uri="{FF2B5EF4-FFF2-40B4-BE49-F238E27FC236}">
                <a16:creationId xmlns:a16="http://schemas.microsoft.com/office/drawing/2014/main" id="{2EB9249A-97BF-4071-9792-7EA5CFAD534E}"/>
              </a:ext>
            </a:extLst>
          </p:cNvPr>
          <p:cNvSpPr/>
          <p:nvPr/>
        </p:nvSpPr>
        <p:spPr>
          <a:xfrm>
            <a:off x="114716" y="1415124"/>
            <a:ext cx="2807450" cy="178307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 name="Google Shape;319;p34">
            <a:extLst>
              <a:ext uri="{FF2B5EF4-FFF2-40B4-BE49-F238E27FC236}">
                <a16:creationId xmlns:a16="http://schemas.microsoft.com/office/drawing/2014/main" id="{F6205C12-6F81-4A6E-8F8C-11B77C96657B}"/>
              </a:ext>
            </a:extLst>
          </p:cNvPr>
          <p:cNvSpPr/>
          <p:nvPr/>
        </p:nvSpPr>
        <p:spPr>
          <a:xfrm>
            <a:off x="3168275" y="3293887"/>
            <a:ext cx="2807450" cy="178307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 name="Google Shape;319;p34">
            <a:extLst>
              <a:ext uri="{FF2B5EF4-FFF2-40B4-BE49-F238E27FC236}">
                <a16:creationId xmlns:a16="http://schemas.microsoft.com/office/drawing/2014/main" id="{11804DF0-5BA1-469C-A9E8-A04DBADAFCCD}"/>
              </a:ext>
            </a:extLst>
          </p:cNvPr>
          <p:cNvSpPr/>
          <p:nvPr/>
        </p:nvSpPr>
        <p:spPr>
          <a:xfrm>
            <a:off x="6221834" y="3293888"/>
            <a:ext cx="2807450" cy="178307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 name="Google Shape;319;p34">
            <a:extLst>
              <a:ext uri="{FF2B5EF4-FFF2-40B4-BE49-F238E27FC236}">
                <a16:creationId xmlns:a16="http://schemas.microsoft.com/office/drawing/2014/main" id="{CCA2EEA0-6BE8-44D8-802B-65E9E39CB41B}"/>
              </a:ext>
            </a:extLst>
          </p:cNvPr>
          <p:cNvSpPr/>
          <p:nvPr/>
        </p:nvSpPr>
        <p:spPr>
          <a:xfrm>
            <a:off x="3168275" y="1415124"/>
            <a:ext cx="2807450" cy="178307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319;p34">
            <a:extLst>
              <a:ext uri="{FF2B5EF4-FFF2-40B4-BE49-F238E27FC236}">
                <a16:creationId xmlns:a16="http://schemas.microsoft.com/office/drawing/2014/main" id="{65C34DDC-4067-49A4-9242-C347B47C91D9}"/>
              </a:ext>
            </a:extLst>
          </p:cNvPr>
          <p:cNvSpPr/>
          <p:nvPr/>
        </p:nvSpPr>
        <p:spPr>
          <a:xfrm>
            <a:off x="6221834" y="1412574"/>
            <a:ext cx="2807450" cy="178307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319;p34">
            <a:extLst>
              <a:ext uri="{FF2B5EF4-FFF2-40B4-BE49-F238E27FC236}">
                <a16:creationId xmlns:a16="http://schemas.microsoft.com/office/drawing/2014/main" id="{B3DFE991-94A0-40FA-89C1-5645AE911E89}"/>
              </a:ext>
            </a:extLst>
          </p:cNvPr>
          <p:cNvSpPr/>
          <p:nvPr/>
        </p:nvSpPr>
        <p:spPr>
          <a:xfrm>
            <a:off x="114716" y="3293887"/>
            <a:ext cx="2807450" cy="178307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06AAF028-F5D0-438F-A9C5-50529A995074}"/>
              </a:ext>
            </a:extLst>
          </p:cNvPr>
          <p:cNvPicPr>
            <a:picLocks noChangeAspect="1"/>
          </p:cNvPicPr>
          <p:nvPr/>
        </p:nvPicPr>
        <p:blipFill>
          <a:blip r:embed="rId3"/>
          <a:stretch>
            <a:fillRect/>
          </a:stretch>
        </p:blipFill>
        <p:spPr>
          <a:xfrm>
            <a:off x="210515" y="3353370"/>
            <a:ext cx="2615852" cy="1664103"/>
          </a:xfrm>
          <a:prstGeom prst="rect">
            <a:avLst/>
          </a:prstGeom>
        </p:spPr>
      </p:pic>
      <p:pic>
        <p:nvPicPr>
          <p:cNvPr id="13" name="Picture 12">
            <a:extLst>
              <a:ext uri="{FF2B5EF4-FFF2-40B4-BE49-F238E27FC236}">
                <a16:creationId xmlns:a16="http://schemas.microsoft.com/office/drawing/2014/main" id="{0A84ED6F-00DF-4945-88E3-D8AF2C32DFDC}"/>
              </a:ext>
            </a:extLst>
          </p:cNvPr>
          <p:cNvPicPr>
            <a:picLocks noChangeAspect="1"/>
          </p:cNvPicPr>
          <p:nvPr/>
        </p:nvPicPr>
        <p:blipFill>
          <a:blip r:embed="rId4"/>
          <a:stretch>
            <a:fillRect/>
          </a:stretch>
        </p:blipFill>
        <p:spPr>
          <a:xfrm>
            <a:off x="3271284" y="3388781"/>
            <a:ext cx="2601432" cy="1688177"/>
          </a:xfrm>
          <a:prstGeom prst="rect">
            <a:avLst/>
          </a:prstGeom>
        </p:spPr>
      </p:pic>
      <p:pic>
        <p:nvPicPr>
          <p:cNvPr id="15" name="Picture 14">
            <a:extLst>
              <a:ext uri="{FF2B5EF4-FFF2-40B4-BE49-F238E27FC236}">
                <a16:creationId xmlns:a16="http://schemas.microsoft.com/office/drawing/2014/main" id="{F67E342C-DC78-4FE6-A5A3-D536EC264CD8}"/>
              </a:ext>
            </a:extLst>
          </p:cNvPr>
          <p:cNvPicPr>
            <a:picLocks noChangeAspect="1"/>
          </p:cNvPicPr>
          <p:nvPr/>
        </p:nvPicPr>
        <p:blipFill>
          <a:blip r:embed="rId5"/>
          <a:stretch>
            <a:fillRect/>
          </a:stretch>
        </p:blipFill>
        <p:spPr>
          <a:xfrm>
            <a:off x="210515" y="1524001"/>
            <a:ext cx="2615852" cy="1580706"/>
          </a:xfrm>
          <a:prstGeom prst="rect">
            <a:avLst/>
          </a:prstGeom>
        </p:spPr>
      </p:pic>
      <p:pic>
        <p:nvPicPr>
          <p:cNvPr id="17" name="Picture 16">
            <a:extLst>
              <a:ext uri="{FF2B5EF4-FFF2-40B4-BE49-F238E27FC236}">
                <a16:creationId xmlns:a16="http://schemas.microsoft.com/office/drawing/2014/main" id="{5C599AD9-485C-453A-A532-ABA7842BC5D2}"/>
              </a:ext>
            </a:extLst>
          </p:cNvPr>
          <p:cNvPicPr>
            <a:picLocks noChangeAspect="1"/>
          </p:cNvPicPr>
          <p:nvPr/>
        </p:nvPicPr>
        <p:blipFill>
          <a:blip r:embed="rId6"/>
          <a:stretch>
            <a:fillRect/>
          </a:stretch>
        </p:blipFill>
        <p:spPr>
          <a:xfrm>
            <a:off x="3271284" y="1524001"/>
            <a:ext cx="2601432" cy="1580706"/>
          </a:xfrm>
          <a:prstGeom prst="rect">
            <a:avLst/>
          </a:prstGeom>
        </p:spPr>
      </p:pic>
      <p:pic>
        <p:nvPicPr>
          <p:cNvPr id="19" name="Picture 18">
            <a:extLst>
              <a:ext uri="{FF2B5EF4-FFF2-40B4-BE49-F238E27FC236}">
                <a16:creationId xmlns:a16="http://schemas.microsoft.com/office/drawing/2014/main" id="{6CE6F56D-614F-4EF4-B216-D274D4763963}"/>
              </a:ext>
            </a:extLst>
          </p:cNvPr>
          <p:cNvPicPr>
            <a:picLocks noChangeAspect="1"/>
          </p:cNvPicPr>
          <p:nvPr/>
        </p:nvPicPr>
        <p:blipFill>
          <a:blip r:embed="rId7"/>
          <a:stretch>
            <a:fillRect/>
          </a:stretch>
        </p:blipFill>
        <p:spPr>
          <a:xfrm>
            <a:off x="6331186" y="1524001"/>
            <a:ext cx="2602299" cy="1580706"/>
          </a:xfrm>
          <a:prstGeom prst="rect">
            <a:avLst/>
          </a:prstGeom>
        </p:spPr>
      </p:pic>
      <p:pic>
        <p:nvPicPr>
          <p:cNvPr id="21" name="Picture 20">
            <a:extLst>
              <a:ext uri="{FF2B5EF4-FFF2-40B4-BE49-F238E27FC236}">
                <a16:creationId xmlns:a16="http://schemas.microsoft.com/office/drawing/2014/main" id="{58A40C7F-A031-448D-94FE-A8B6FDE97D52}"/>
              </a:ext>
            </a:extLst>
          </p:cNvPr>
          <p:cNvPicPr>
            <a:picLocks noChangeAspect="1"/>
          </p:cNvPicPr>
          <p:nvPr/>
        </p:nvPicPr>
        <p:blipFill>
          <a:blip r:embed="rId8"/>
          <a:stretch>
            <a:fillRect/>
          </a:stretch>
        </p:blipFill>
        <p:spPr>
          <a:xfrm>
            <a:off x="6324843" y="3388781"/>
            <a:ext cx="2608642" cy="15730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2"/>
            </a:gs>
          </a:gsLst>
          <a:lin ang="2700006" scaled="0"/>
        </a:gradFill>
        <a:effectLst/>
      </p:bgPr>
    </p:bg>
    <p:spTree>
      <p:nvGrpSpPr>
        <p:cNvPr id="1" name="Shape 130"/>
        <p:cNvGrpSpPr/>
        <p:nvPr/>
      </p:nvGrpSpPr>
      <p:grpSpPr>
        <a:xfrm>
          <a:off x="0" y="0"/>
          <a:ext cx="0" cy="0"/>
          <a:chOff x="0" y="0"/>
          <a:chExt cx="0" cy="0"/>
        </a:xfrm>
      </p:grpSpPr>
      <p:sp>
        <p:nvSpPr>
          <p:cNvPr id="132" name="Google Shape;132;p20"/>
          <p:cNvSpPr txBox="1">
            <a:spLocks noGrp="1"/>
          </p:cNvSpPr>
          <p:nvPr>
            <p:ph type="title"/>
          </p:nvPr>
        </p:nvSpPr>
        <p:spPr>
          <a:xfrm>
            <a:off x="0" y="38146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Contribution of Each Partner</a:t>
            </a:r>
            <a:endParaRPr dirty="0"/>
          </a:p>
        </p:txBody>
      </p:sp>
      <p:sp>
        <p:nvSpPr>
          <p:cNvPr id="134" name="Google Shape;134;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Rectangle 1">
            <a:extLst>
              <a:ext uri="{FF2B5EF4-FFF2-40B4-BE49-F238E27FC236}">
                <a16:creationId xmlns:a16="http://schemas.microsoft.com/office/drawing/2014/main" id="{6DB00361-420B-4062-B6AF-737253955936}"/>
              </a:ext>
            </a:extLst>
          </p:cNvPr>
          <p:cNvSpPr/>
          <p:nvPr/>
        </p:nvSpPr>
        <p:spPr>
          <a:xfrm>
            <a:off x="0" y="1289038"/>
            <a:ext cx="9144000" cy="618017"/>
          </a:xfrm>
          <a:prstGeom prst="rect">
            <a:avLst/>
          </a:prstGeom>
          <a:solidFill>
            <a:schemeClr val="bg1"/>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002060"/>
                </a:solidFill>
                <a:latin typeface="Patrick Hand" panose="020B0604020202020204" charset="0"/>
              </a:rPr>
              <a:t>Deadline 1:  Mohit Bhar : Major Portion of the Class Diagram and Minor Portion in Use Case Diagram</a:t>
            </a:r>
          </a:p>
          <a:p>
            <a:r>
              <a:rPr lang="en-IN" dirty="0">
                <a:solidFill>
                  <a:srgbClr val="002060"/>
                </a:solidFill>
                <a:latin typeface="Patrick Hand" panose="020B0604020202020204" charset="0"/>
              </a:rPr>
              <a:t>                   Meet Modi  : Major Portion of the Use Case Diagram and Minor Portion in Class Diagram</a:t>
            </a:r>
          </a:p>
        </p:txBody>
      </p:sp>
      <p:sp>
        <p:nvSpPr>
          <p:cNvPr id="3" name="Rectangle 2">
            <a:extLst>
              <a:ext uri="{FF2B5EF4-FFF2-40B4-BE49-F238E27FC236}">
                <a16:creationId xmlns:a16="http://schemas.microsoft.com/office/drawing/2014/main" id="{1536F16A-CE7C-4194-808F-45E8C8634480}"/>
              </a:ext>
            </a:extLst>
          </p:cNvPr>
          <p:cNvSpPr/>
          <p:nvPr/>
        </p:nvSpPr>
        <p:spPr>
          <a:xfrm>
            <a:off x="-28355" y="1900250"/>
            <a:ext cx="9172355" cy="1306584"/>
          </a:xfrm>
          <a:prstGeom prst="rect">
            <a:avLst/>
          </a:prstGeom>
          <a:solidFill>
            <a:schemeClr val="bg1"/>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002060"/>
                </a:solidFill>
                <a:latin typeface="Patrick Hand" panose="020B0604020202020204" charset="0"/>
              </a:rPr>
              <a:t>Deadline 2: Mohit Bhar: Main screen functionalities like transitions from one screen to another in different options like load game, credits,  	               help section and exit function. Also added Images and some graphics. The in Game pause menu and its functionality. 	               In game collision menu and its functionality.</a:t>
            </a:r>
          </a:p>
          <a:p>
            <a:r>
              <a:rPr lang="en-IN" dirty="0">
                <a:solidFill>
                  <a:srgbClr val="002060"/>
                </a:solidFill>
                <a:latin typeface="Patrick Hand" panose="020B0604020202020204" charset="0"/>
              </a:rPr>
              <a:t>                  Meet Modi : The logo for colour Switch and its rotation, Musical effects, play game button transitions. After the transition from</a:t>
            </a:r>
          </a:p>
          <a:p>
            <a:r>
              <a:rPr lang="en-IN" dirty="0">
                <a:solidFill>
                  <a:srgbClr val="002060"/>
                </a:solidFill>
                <a:latin typeface="Patrick Hand" panose="020B0604020202020204" charset="0"/>
              </a:rPr>
              <a:t>	               Main Menu creation of different objects in Game Screen like obstacles, score, stars, colour switcher and their 	               movement and collision. Updating the score.</a:t>
            </a:r>
          </a:p>
        </p:txBody>
      </p:sp>
      <p:sp>
        <p:nvSpPr>
          <p:cNvPr id="4" name="Rectangle 3">
            <a:extLst>
              <a:ext uri="{FF2B5EF4-FFF2-40B4-BE49-F238E27FC236}">
                <a16:creationId xmlns:a16="http://schemas.microsoft.com/office/drawing/2014/main" id="{269FC21D-EFFF-4D37-8165-76639B19239D}"/>
              </a:ext>
            </a:extLst>
          </p:cNvPr>
          <p:cNvSpPr/>
          <p:nvPr/>
        </p:nvSpPr>
        <p:spPr>
          <a:xfrm>
            <a:off x="0" y="3213639"/>
            <a:ext cx="9143999" cy="1847459"/>
          </a:xfrm>
          <a:prstGeom prst="rect">
            <a:avLst/>
          </a:prstGeom>
          <a:solidFill>
            <a:schemeClr val="bg1"/>
          </a:solidFill>
          <a:ln>
            <a:solidFill>
              <a:schemeClr val="bg1"/>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002060"/>
                </a:solidFill>
                <a:latin typeface="Patrick Hand" panose="020B0604020202020204" charset="0"/>
              </a:rPr>
              <a:t>Deadline 3: Mohit Bhar: Creating different or 5-6 kinds of obstacles and adding collision function to some obstacles. Adding functionality 	               to different buttons in subscenes of Pause and Collision screen like continue using stars, restart, resume etc. 	               Serialization and Deserialization of state class. Contribution in bonus component of invincible mode in infinite 	               mode.</a:t>
            </a:r>
          </a:p>
          <a:p>
            <a:r>
              <a:rPr lang="en-IN" dirty="0">
                <a:solidFill>
                  <a:srgbClr val="002060"/>
                </a:solidFill>
                <a:latin typeface="Patrick Hand" panose="020B0604020202020204" charset="0"/>
              </a:rPr>
              <a:t>                  Meet Modi : Adding the Collision function </a:t>
            </a:r>
            <a:r>
              <a:rPr lang="en-IN">
                <a:solidFill>
                  <a:srgbClr val="002060"/>
                </a:solidFill>
                <a:latin typeface="Patrick Hand" panose="020B0604020202020204" charset="0"/>
              </a:rPr>
              <a:t>to some obstacles</a:t>
            </a:r>
            <a:r>
              <a:rPr lang="en-IN" dirty="0">
                <a:solidFill>
                  <a:srgbClr val="002060"/>
                </a:solidFill>
                <a:latin typeface="Patrick Hand" panose="020B0604020202020204" charset="0"/>
              </a:rPr>
              <a:t>. Movement of Game screen i.e. obstacles and different objects on 	              Screen like stars colour switcher. Creation of buttons in load game screen corresponding to different save class 	              and remove all button and its functionality. Bonus Component like the invincible mode after colliding with golden 	               ball.</a:t>
            </a:r>
          </a:p>
        </p:txBody>
      </p:sp>
      <p:graphicFrame>
        <p:nvGraphicFramePr>
          <p:cNvPr id="13" name="Chart 12">
            <a:extLst>
              <a:ext uri="{FF2B5EF4-FFF2-40B4-BE49-F238E27FC236}">
                <a16:creationId xmlns:a16="http://schemas.microsoft.com/office/drawing/2014/main" id="{AE175988-D31E-4C80-8749-6EB361F63B29}"/>
              </a:ext>
            </a:extLst>
          </p:cNvPr>
          <p:cNvGraphicFramePr/>
          <p:nvPr>
            <p:extLst>
              <p:ext uri="{D42A27DB-BD31-4B8C-83A1-F6EECF244321}">
                <p14:modId xmlns:p14="http://schemas.microsoft.com/office/powerpoint/2010/main" val="1706006211"/>
              </p:ext>
            </p:extLst>
          </p:nvPr>
        </p:nvGraphicFramePr>
        <p:xfrm>
          <a:off x="7434400" y="-16133"/>
          <a:ext cx="1885507" cy="171538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2700006" scaled="0"/>
        </a:gradFill>
        <a:effectLst/>
      </p:bgPr>
    </p:bg>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solidFill>
                  <a:srgbClr val="7030A0"/>
                </a:solidFill>
              </a:rPr>
              <a:t>BONUS</a:t>
            </a:r>
            <a:r>
              <a:rPr lang="en-IN" dirty="0"/>
              <a:t> </a:t>
            </a:r>
            <a:r>
              <a:rPr lang="en-IN" dirty="0">
                <a:solidFill>
                  <a:srgbClr val="FFFF00"/>
                </a:solidFill>
              </a:rPr>
              <a:t>COMPONENT</a:t>
            </a:r>
            <a:r>
              <a:rPr lang="en-IN" dirty="0"/>
              <a:t> </a:t>
            </a:r>
            <a:r>
              <a:rPr lang="en-IN" dirty="0">
                <a:solidFill>
                  <a:srgbClr val="429CB8"/>
                </a:solidFill>
              </a:rPr>
              <a:t>IN</a:t>
            </a:r>
            <a:r>
              <a:rPr lang="en-IN" dirty="0"/>
              <a:t> </a:t>
            </a:r>
            <a:r>
              <a:rPr lang="en-IN" dirty="0">
                <a:solidFill>
                  <a:schemeClr val="accent1">
                    <a:lumMod val="60000"/>
                    <a:lumOff val="40000"/>
                  </a:schemeClr>
                </a:solidFill>
              </a:rPr>
              <a:t>GAME</a:t>
            </a:r>
            <a:endParaRPr dirty="0">
              <a:solidFill>
                <a:schemeClr val="accent1">
                  <a:lumMod val="60000"/>
                  <a:lumOff val="40000"/>
                </a:schemeClr>
              </a:solidFill>
            </a:endParaRPr>
          </a:p>
        </p:txBody>
      </p:sp>
      <p:sp>
        <p:nvSpPr>
          <p:cNvPr id="142" name="Google Shape;142;p21"/>
          <p:cNvSpPr txBox="1">
            <a:spLocks noGrp="1"/>
          </p:cNvSpPr>
          <p:nvPr>
            <p:ph type="body" idx="3"/>
          </p:nvPr>
        </p:nvSpPr>
        <p:spPr>
          <a:xfrm>
            <a:off x="250984" y="1463215"/>
            <a:ext cx="8229600" cy="376011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N" sz="1800" dirty="0"/>
              <a:t>The Bonus Component in Games are </a:t>
            </a:r>
          </a:p>
          <a:p>
            <a:pPr marL="342900" lvl="0" indent="-342900" algn="l" rtl="0">
              <a:spcBef>
                <a:spcPts val="600"/>
              </a:spcBef>
              <a:spcAft>
                <a:spcPts val="0"/>
              </a:spcAft>
              <a:buAutoNum type="arabicParenR"/>
            </a:pPr>
            <a:r>
              <a:rPr lang="en-IN" sz="1800" dirty="0"/>
              <a:t>The invincible mode in infinite classic game in which collection of a golden ball results in making the ball invincible and allows it to pass through any obstacle without colliding for  a duration for few seconds and Increasing Difficulty as the game progresses due to gravity.</a:t>
            </a:r>
          </a:p>
          <a:p>
            <a:pPr marL="342900" lvl="0" indent="-342900" algn="l" rtl="0">
              <a:spcBef>
                <a:spcPts val="600"/>
              </a:spcBef>
              <a:spcAft>
                <a:spcPts val="0"/>
              </a:spcAft>
              <a:buAutoNum type="arabicParenR"/>
            </a:pPr>
            <a:r>
              <a:rPr lang="en-IN" sz="1800" dirty="0"/>
              <a:t>The help section, credit section an Main Menu Screen. In the load Game screen, the remove all option which is used to delete all the saved games in a database.</a:t>
            </a:r>
          </a:p>
          <a:p>
            <a:pPr marL="342900" lvl="0" indent="-342900" algn="l" rtl="0">
              <a:spcBef>
                <a:spcPts val="600"/>
              </a:spcBef>
              <a:spcAft>
                <a:spcPts val="0"/>
              </a:spcAft>
              <a:buAutoNum type="arabicParenR"/>
            </a:pPr>
            <a:r>
              <a:rPr lang="en-IN" sz="1800" dirty="0"/>
              <a:t>The Background Music in the game which can be muted on the main Screen as well as the In game Screen. </a:t>
            </a:r>
          </a:p>
          <a:p>
            <a:pPr marL="342900" lvl="0" indent="-342900" algn="l" rtl="0">
              <a:spcBef>
                <a:spcPts val="600"/>
              </a:spcBef>
              <a:spcAft>
                <a:spcPts val="0"/>
              </a:spcAft>
              <a:buAutoNum type="arabicParenR"/>
            </a:pPr>
            <a:r>
              <a:rPr lang="en-IN" sz="1800" dirty="0"/>
              <a:t>Obstacles greater than the minimum requirement and which were difficult to implement like the pendulum obstacle , the obstacle with 16 balls.</a:t>
            </a:r>
          </a:p>
          <a:p>
            <a:pPr marL="342900" lvl="0" indent="-342900" algn="l" rtl="0">
              <a:spcBef>
                <a:spcPts val="600"/>
              </a:spcBef>
              <a:spcAft>
                <a:spcPts val="0"/>
              </a:spcAft>
              <a:buAutoNum type="arabicParenR"/>
            </a:pPr>
            <a:endParaRPr sz="1800" dirty="0"/>
          </a:p>
        </p:txBody>
      </p:sp>
      <p:sp>
        <p:nvSpPr>
          <p:cNvPr id="143" name="Google Shape;143;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7" name="Google Shape;319;p34">
            <a:extLst>
              <a:ext uri="{FF2B5EF4-FFF2-40B4-BE49-F238E27FC236}">
                <a16:creationId xmlns:a16="http://schemas.microsoft.com/office/drawing/2014/main" id="{BE2C691B-8571-45E0-88D0-86DC57A5AF3C}"/>
              </a:ext>
            </a:extLst>
          </p:cNvPr>
          <p:cNvSpPr/>
          <p:nvPr/>
        </p:nvSpPr>
        <p:spPr>
          <a:xfrm>
            <a:off x="6325800" y="0"/>
            <a:ext cx="2807450" cy="1783071"/>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EB8FEAB-C994-40E7-93C4-1AD62E87E8DE}"/>
              </a:ext>
            </a:extLst>
          </p:cNvPr>
          <p:cNvPicPr>
            <a:picLocks noChangeAspect="1"/>
          </p:cNvPicPr>
          <p:nvPr/>
        </p:nvPicPr>
        <p:blipFill>
          <a:blip r:embed="rId3"/>
          <a:stretch>
            <a:fillRect/>
          </a:stretch>
        </p:blipFill>
        <p:spPr>
          <a:xfrm>
            <a:off x="6412608" y="67985"/>
            <a:ext cx="2633833" cy="1647100"/>
          </a:xfrm>
          <a:prstGeom prst="rect">
            <a:avLst/>
          </a:prstGeom>
        </p:spPr>
      </p:pic>
    </p:spTree>
  </p:cSld>
  <p:clrMapOvr>
    <a:masterClrMapping/>
  </p:clrMapOvr>
</p:sld>
</file>

<file path=ppt/theme/theme1.xml><?xml version="1.0" encoding="utf-8"?>
<a:theme xmlns:a="http://schemas.openxmlformats.org/drawingml/2006/main" name="Tybalt template">
  <a:themeElements>
    <a:clrScheme name="Custom 347">
      <a:dk1>
        <a:srgbClr val="1A1135"/>
      </a:dk1>
      <a:lt1>
        <a:srgbClr val="FFFFFF"/>
      </a:lt1>
      <a:dk2>
        <a:srgbClr val="6A6185"/>
      </a:dk2>
      <a:lt2>
        <a:srgbClr val="F1F0F3"/>
      </a:lt2>
      <a:accent1>
        <a:srgbClr val="EB37A6"/>
      </a:accent1>
      <a:accent2>
        <a:srgbClr val="8A3ACC"/>
      </a:accent2>
      <a:accent3>
        <a:srgbClr val="1994EB"/>
      </a:accent3>
      <a:accent4>
        <a:srgbClr val="80D126"/>
      </a:accent4>
      <a:accent5>
        <a:srgbClr val="FFBF00"/>
      </a:accent5>
      <a:accent6>
        <a:srgbClr val="F1473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TotalTime>
  <Words>721</Words>
  <Application>Microsoft Office PowerPoint</Application>
  <PresentationFormat>On-screen Show (16:9)</PresentationFormat>
  <Paragraphs>36</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Caveat Brush</vt:lpstr>
      <vt:lpstr>Calibri</vt:lpstr>
      <vt:lpstr>Arial</vt:lpstr>
      <vt:lpstr>Patrick Hand</vt:lpstr>
      <vt:lpstr>Tybalt template</vt:lpstr>
      <vt:lpstr>AP PROJECT TITLE: COLOR SWITCH</vt:lpstr>
      <vt:lpstr>Brief Introduction to the Game</vt:lpstr>
      <vt:lpstr>Glimpse of the Game</vt:lpstr>
      <vt:lpstr>Contribution of Each Partner</vt:lpstr>
      <vt:lpstr>BONUS COMPONENT IN GAME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 PROJECT TITLE: COLOR SWITCH</dc:title>
  <cp:lastModifiedBy>MEET MODI</cp:lastModifiedBy>
  <cp:revision>19</cp:revision>
  <dcterms:modified xsi:type="dcterms:W3CDTF">2020-12-17T13:03:32Z</dcterms:modified>
</cp:coreProperties>
</file>